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4287500" cy="8572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714375" y="115093"/>
            <a:ext cx="12858750" cy="188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714375" y="2000250"/>
            <a:ext cx="12858750" cy="657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8" Type="http://schemas.openxmlformats.org/officeDocument/2006/relationships/hyperlink" Target="https://primaire.forge.apps.education.fr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laboiteareves.forge.apps.education.fr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34.png"/><Relationship Id="rId8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hyperlink" Target="https://tchap.gouv.fr/#/room/!qRbqnWiCvKZLVprqvZ:agent.education.tchap.gouv.fr?via=agent.diplomatie.tchap.gouv.fr&amp;via=agent.interieur.tchap.gouv.fr&amp;via=agent.education.tchap.gouv.fr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chap.gouv.fr/#/room/!FMbqDmwePWphQDroBV:agent.education.tchap.gouv.fr?via=agent.dinum.tchap.gouv.fr&amp;via=agent.diplomatie.tchap.gouv.fr&amp;via=agent.education.tchap.gouv.fr" TargetMode="External"/><Relationship Id="rId8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9.png"/><Relationship Id="rId8" Type="http://schemas.openxmlformats.org/officeDocument/2006/relationships/hyperlink" Target="https://primaire.forge.apps.education.fr/?primtime=" TargetMode="External"/><Relationship Id="rId9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www.senat.fr/rap/r19-007-1/r19-007-11.pdf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s://docs.forge.apps.education.fr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"/>
          <p:cNvGrpSpPr/>
          <p:nvPr/>
        </p:nvGrpSpPr>
        <p:grpSpPr>
          <a:xfrm>
            <a:off x="529511" y="530688"/>
            <a:ext cx="6469618" cy="6469618"/>
            <a:chOff x="0" y="0"/>
            <a:chExt cx="6469617" cy="6469617"/>
          </a:xfrm>
        </p:grpSpPr>
        <p:sp>
          <p:nvSpPr>
            <p:cNvPr id="94" name="Freeform 4"/>
            <p:cNvSpPr/>
            <p:nvPr/>
          </p:nvSpPr>
          <p:spPr>
            <a:xfrm>
              <a:off x="0" y="0"/>
              <a:ext cx="6469618" cy="6469618"/>
            </a:xfrm>
            <a:prstGeom prst="ellipse">
              <a:avLst/>
            </a:prstGeom>
            <a:solidFill>
              <a:srgbClr val="EFF5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Freeform 6"/>
            <p:cNvSpPr/>
            <p:nvPr/>
          </p:nvSpPr>
          <p:spPr>
            <a:xfrm>
              <a:off x="1272714" y="199669"/>
              <a:ext cx="3924190" cy="4730529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Freeform 7"/>
            <p:cNvSpPr/>
            <p:nvPr/>
          </p:nvSpPr>
          <p:spPr>
            <a:xfrm>
              <a:off x="1569633" y="4719829"/>
              <a:ext cx="3330352" cy="1473682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8" name="TextBox 8"/>
          <p:cNvSpPr txBox="1"/>
          <p:nvPr/>
        </p:nvSpPr>
        <p:spPr>
          <a:xfrm>
            <a:off x="7964423" y="1389429"/>
            <a:ext cx="5619788" cy="444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0"/>
              </a:lnSpc>
              <a:defRPr sz="6000">
                <a:latin typeface="Festive Roman"/>
                <a:ea typeface="Festive Roman"/>
                <a:cs typeface="Festive Roman"/>
                <a:sym typeface="Festive Roman"/>
              </a:defRPr>
            </a:pPr>
            <a:r>
              <a:t>Faire communauté :</a:t>
            </a:r>
          </a:p>
          <a:p>
            <a:pPr algn="ctr">
              <a:lnSpc>
                <a:spcPts val="12000"/>
              </a:lnSpc>
              <a:defRPr sz="6000">
                <a:latin typeface="Festive Roman"/>
                <a:ea typeface="Festive Roman"/>
                <a:cs typeface="Festive Roman"/>
                <a:sym typeface="Festive Roman"/>
              </a:defRPr>
            </a:pPr>
            <a:r>
              <a:t>la Forge</a:t>
            </a:r>
          </a:p>
        </p:txBody>
      </p:sp>
      <p:grpSp>
        <p:nvGrpSpPr>
          <p:cNvPr id="103" name="Group 9"/>
          <p:cNvGrpSpPr/>
          <p:nvPr/>
        </p:nvGrpSpPr>
        <p:grpSpPr>
          <a:xfrm>
            <a:off x="253352" y="7594951"/>
            <a:ext cx="3914434" cy="787389"/>
            <a:chOff x="0" y="0"/>
            <a:chExt cx="3914433" cy="787388"/>
          </a:xfrm>
        </p:grpSpPr>
        <p:sp>
          <p:nvSpPr>
            <p:cNvPr id="99" name="Freeform 11"/>
            <p:cNvSpPr/>
            <p:nvPr/>
          </p:nvSpPr>
          <p:spPr>
            <a:xfrm>
              <a:off x="0" y="-1"/>
              <a:ext cx="3914434" cy="78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08"/>
                    <a:pt x="21484" y="578"/>
                  </a:cubicBezTo>
                  <a:cubicBezTo>
                    <a:pt x="21558" y="948"/>
                    <a:pt x="21600" y="1450"/>
                    <a:pt x="21600" y="1974"/>
                  </a:cubicBezTo>
                  <a:lnTo>
                    <a:pt x="21600" y="19626"/>
                  </a:lnTo>
                  <a:cubicBezTo>
                    <a:pt x="21600" y="20150"/>
                    <a:pt x="21558" y="20652"/>
                    <a:pt x="21484" y="21022"/>
                  </a:cubicBezTo>
                  <a:cubicBezTo>
                    <a:pt x="21409" y="21392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92"/>
                    <a:pt x="116" y="21022"/>
                  </a:cubicBezTo>
                  <a:cubicBezTo>
                    <a:pt x="42" y="20652"/>
                    <a:pt x="0" y="20150"/>
                    <a:pt x="0" y="19626"/>
                  </a:cubicBezTo>
                  <a:lnTo>
                    <a:pt x="0" y="1974"/>
                  </a:lnTo>
                  <a:cubicBezTo>
                    <a:pt x="0" y="1450"/>
                    <a:pt x="42" y="948"/>
                    <a:pt x="116" y="578"/>
                  </a:cubicBezTo>
                  <a:cubicBezTo>
                    <a:pt x="191" y="208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EFF5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Freeform 13"/>
            <p:cNvSpPr/>
            <p:nvPr/>
          </p:nvSpPr>
          <p:spPr>
            <a:xfrm>
              <a:off x="165241" y="111438"/>
              <a:ext cx="622223" cy="219246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TextBox 14"/>
            <p:cNvSpPr txBox="1"/>
            <p:nvPr/>
          </p:nvSpPr>
          <p:spPr>
            <a:xfrm>
              <a:off x="905889" y="93530"/>
              <a:ext cx="2825460" cy="249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1000"/>
                </a:lnSpc>
                <a:defRPr b="1" sz="700">
                  <a:latin typeface="Open Sans 2 Bold"/>
                  <a:ea typeface="Open Sans 2 Bold"/>
                  <a:cs typeface="Open Sans 2 Bold"/>
                  <a:sym typeface="Open Sans 2 Bold"/>
                </a:defRPr>
              </a:pPr>
              <a:r>
                <a:t>Aurélie Mercier-Richard</a:t>
              </a:r>
            </a:p>
            <a:p>
              <a:pPr>
                <a:lnSpc>
                  <a:spcPts val="1000"/>
                </a:lnSpc>
                <a:defRPr sz="700">
                  <a:latin typeface="Open Sans 2"/>
                  <a:ea typeface="Open Sans 2"/>
                  <a:cs typeface="Open Sans 2"/>
                  <a:sym typeface="Open Sans 2"/>
                </a:defRPr>
              </a:pPr>
              <a:r>
                <a:t>Enseignante, référente numérique 1er degré</a:t>
              </a:r>
            </a:p>
          </p:txBody>
        </p:sp>
        <p:sp>
          <p:nvSpPr>
            <p:cNvPr id="102" name="TextBox 15"/>
            <p:cNvSpPr txBox="1"/>
            <p:nvPr/>
          </p:nvSpPr>
          <p:spPr>
            <a:xfrm>
              <a:off x="165241" y="393771"/>
              <a:ext cx="3644383" cy="249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1000"/>
                </a:lnSpc>
                <a:defRPr sz="700">
                  <a:latin typeface="Open Sans 2"/>
                  <a:ea typeface="Open Sans 2"/>
                  <a:cs typeface="Open Sans 2"/>
                  <a:sym typeface="Open Sans 2"/>
                </a:defRPr>
              </a:pPr>
              <a:r>
                <a:t>Attribution - Partage dans les mêmes conditions 4.0 International (CC BY-SA 4.0)</a:t>
              </a:r>
            </a:p>
            <a:p>
              <a:pPr>
                <a:lnSpc>
                  <a:spcPts val="1000"/>
                </a:lnSpc>
                <a:defRPr sz="700">
                  <a:latin typeface="Open Sans 2"/>
                  <a:ea typeface="Open Sans 2"/>
                  <a:cs typeface="Open Sans 2"/>
                  <a:sym typeface="Open Sans 2"/>
                </a:defRPr>
              </a:pPr>
              <a:r>
                <a:t>https://creativecommons.org/licenses/by-sa/4.0/deed.fr</a:t>
              </a:r>
            </a:p>
          </p:txBody>
        </p:sp>
      </p:grpSp>
      <p:sp>
        <p:nvSpPr>
          <p:cNvPr id="104" name="TextBox 16"/>
          <p:cNvSpPr txBox="1"/>
          <p:nvPr/>
        </p:nvSpPr>
        <p:spPr>
          <a:xfrm rot="16200000">
            <a:off x="-191856" y="3701997"/>
            <a:ext cx="158878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7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illustration de Juliette TAKA  - CC - BY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280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286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283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7" name="Freeform 11"/>
          <p:cNvSpPr/>
          <p:nvPr/>
        </p:nvSpPr>
        <p:spPr>
          <a:xfrm flipH="1">
            <a:off x="2021867" y="438800"/>
            <a:ext cx="836900" cy="8368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Freeform 12"/>
          <p:cNvSpPr/>
          <p:nvPr/>
        </p:nvSpPr>
        <p:spPr>
          <a:xfrm>
            <a:off x="1762242" y="1823107"/>
            <a:ext cx="12113122" cy="61776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Freeform 13"/>
          <p:cNvSpPr/>
          <p:nvPr/>
        </p:nvSpPr>
        <p:spPr>
          <a:xfrm>
            <a:off x="3118391" y="310948"/>
            <a:ext cx="1092603" cy="10926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Freeform 15"/>
          <p:cNvSpPr/>
          <p:nvPr/>
        </p:nvSpPr>
        <p:spPr>
          <a:xfrm>
            <a:off x="13799163" y="8187631"/>
            <a:ext cx="319417" cy="3271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TextBox 16"/>
          <p:cNvSpPr txBox="1"/>
          <p:nvPr/>
        </p:nvSpPr>
        <p:spPr>
          <a:xfrm>
            <a:off x="10616169" y="8097473"/>
            <a:ext cx="3259195" cy="22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800"/>
              </a:lnSpc>
              <a:defRPr sz="1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 1"/>
                <a:ea typeface="Open Sans 1"/>
                <a:cs typeface="Open Sans 1"/>
                <a:sym typeface="Open Sans 1"/>
                <a:hlinkClick r:id="rId8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Accéder au portail primaire de à la forge</a:t>
            </a:r>
          </a:p>
        </p:txBody>
      </p:sp>
      <p:pic>
        <p:nvPicPr>
          <p:cNvPr id="292" name="vidéo-collée.png" descr="vidéo-collé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33664" y="8097473"/>
            <a:ext cx="220516" cy="220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Capture d’écran 2025-09-06 à 10.00.36.png" descr="Capture d’écran 2025-09-06 à 10.00.3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60951" y="298449"/>
            <a:ext cx="9042401" cy="111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295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301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298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2" name="Freeform 11"/>
          <p:cNvSpPr/>
          <p:nvPr/>
        </p:nvSpPr>
        <p:spPr>
          <a:xfrm>
            <a:off x="2233704" y="310948"/>
            <a:ext cx="1092603" cy="10926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Freeform 12"/>
          <p:cNvSpPr/>
          <p:nvPr/>
        </p:nvSpPr>
        <p:spPr>
          <a:xfrm>
            <a:off x="12853451" y="310948"/>
            <a:ext cx="1003575" cy="14231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09" name="Group 13"/>
          <p:cNvGrpSpPr/>
          <p:nvPr/>
        </p:nvGrpSpPr>
        <p:grpSpPr>
          <a:xfrm>
            <a:off x="2000618" y="2746074"/>
            <a:ext cx="11856409" cy="2793477"/>
            <a:chOff x="0" y="0"/>
            <a:chExt cx="11856408" cy="2793475"/>
          </a:xfrm>
        </p:grpSpPr>
        <p:sp>
          <p:nvSpPr>
            <p:cNvPr id="304" name="Freeform 14"/>
            <p:cNvSpPr/>
            <p:nvPr/>
          </p:nvSpPr>
          <p:spPr>
            <a:xfrm>
              <a:off x="9755742" y="11135"/>
              <a:ext cx="2100667" cy="278234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15"/>
            <p:cNvSpPr/>
            <p:nvPr/>
          </p:nvSpPr>
          <p:spPr>
            <a:xfrm>
              <a:off x="2426244" y="-1"/>
              <a:ext cx="2100667" cy="2782341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Freeform 16"/>
            <p:cNvSpPr/>
            <p:nvPr/>
          </p:nvSpPr>
          <p:spPr>
            <a:xfrm>
              <a:off x="4854355" y="-1"/>
              <a:ext cx="2100667" cy="2782341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Freeform 17"/>
            <p:cNvSpPr/>
            <p:nvPr/>
          </p:nvSpPr>
          <p:spPr>
            <a:xfrm>
              <a:off x="0" y="-1"/>
              <a:ext cx="2100667" cy="2782341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Freeform 18"/>
            <p:cNvSpPr/>
            <p:nvPr/>
          </p:nvSpPr>
          <p:spPr>
            <a:xfrm>
              <a:off x="7282466" y="11135"/>
              <a:ext cx="2100667" cy="2782341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0" name="TextBox 19"/>
          <p:cNvSpPr txBox="1"/>
          <p:nvPr/>
        </p:nvSpPr>
        <p:spPr>
          <a:xfrm>
            <a:off x="3947264" y="6366631"/>
            <a:ext cx="7198653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Exemple : des applications disciplinaires </a:t>
            </a:r>
          </a:p>
        </p:txBody>
      </p:sp>
      <p:pic>
        <p:nvPicPr>
          <p:cNvPr id="311" name="Capture d’écran 2025-09-06 à 10.00.36.png" descr="Capture d’écran 2025-09-06 à 10.00.3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73441" y="298449"/>
            <a:ext cx="9042401" cy="111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313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319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316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0" name="Freeform 11"/>
          <p:cNvSpPr/>
          <p:nvPr/>
        </p:nvSpPr>
        <p:spPr>
          <a:xfrm>
            <a:off x="2233704" y="310948"/>
            <a:ext cx="1092603" cy="10926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Freeform 12"/>
          <p:cNvSpPr/>
          <p:nvPr/>
        </p:nvSpPr>
        <p:spPr>
          <a:xfrm>
            <a:off x="12853451" y="310948"/>
            <a:ext cx="1003575" cy="14231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27" name="Group 13"/>
          <p:cNvGrpSpPr/>
          <p:nvPr/>
        </p:nvGrpSpPr>
        <p:grpSpPr>
          <a:xfrm>
            <a:off x="2030576" y="4518685"/>
            <a:ext cx="11906770" cy="2782341"/>
            <a:chOff x="0" y="0"/>
            <a:chExt cx="11906769" cy="2782339"/>
          </a:xfrm>
        </p:grpSpPr>
        <p:sp>
          <p:nvSpPr>
            <p:cNvPr id="322" name="Freeform 14"/>
            <p:cNvSpPr/>
            <p:nvPr/>
          </p:nvSpPr>
          <p:spPr>
            <a:xfrm>
              <a:off x="7355409" y="-1"/>
              <a:ext cx="2100668" cy="278234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Freeform 15"/>
            <p:cNvSpPr/>
            <p:nvPr/>
          </p:nvSpPr>
          <p:spPr>
            <a:xfrm>
              <a:off x="2454022" y="-1"/>
              <a:ext cx="2100666" cy="2782341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Freeform 16"/>
            <p:cNvSpPr/>
            <p:nvPr/>
          </p:nvSpPr>
          <p:spPr>
            <a:xfrm>
              <a:off x="4904715" y="-1"/>
              <a:ext cx="2100668" cy="2782341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Freeform 17"/>
            <p:cNvSpPr/>
            <p:nvPr/>
          </p:nvSpPr>
          <p:spPr>
            <a:xfrm>
              <a:off x="-1" y="-1"/>
              <a:ext cx="2100668" cy="2782341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18"/>
            <p:cNvSpPr/>
            <p:nvPr/>
          </p:nvSpPr>
          <p:spPr>
            <a:xfrm>
              <a:off x="9806103" y="-1"/>
              <a:ext cx="2100667" cy="2782341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8" name="TextBox 19"/>
          <p:cNvSpPr txBox="1"/>
          <p:nvPr/>
        </p:nvSpPr>
        <p:spPr>
          <a:xfrm>
            <a:off x="2503365" y="3102001"/>
            <a:ext cx="10961191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Exemple : des applications transversales et organisationnelles</a:t>
            </a:r>
          </a:p>
        </p:txBody>
      </p:sp>
      <p:pic>
        <p:nvPicPr>
          <p:cNvPr id="329" name="Capture d’écran 2025-09-06 à 10.00.36.png" descr="Capture d’écran 2025-09-06 à 10.00.3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73441" y="298449"/>
            <a:ext cx="9042401" cy="111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331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337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334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8" name="Freeform 12"/>
          <p:cNvSpPr/>
          <p:nvPr/>
        </p:nvSpPr>
        <p:spPr>
          <a:xfrm>
            <a:off x="13799163" y="8187631"/>
            <a:ext cx="319417" cy="327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9" name="TextBox 13"/>
          <p:cNvSpPr txBox="1"/>
          <p:nvPr/>
        </p:nvSpPr>
        <p:spPr>
          <a:xfrm>
            <a:off x="11697938" y="8082819"/>
            <a:ext cx="2101226" cy="22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800"/>
              </a:lnSpc>
              <a:defRPr sz="1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 1"/>
                <a:ea typeface="Open Sans 1"/>
                <a:cs typeface="Open Sans 1"/>
                <a:sym typeface="Open Sans 1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Accéder à la boîte à rêves</a:t>
            </a:r>
          </a:p>
        </p:txBody>
      </p:sp>
      <p:sp>
        <p:nvSpPr>
          <p:cNvPr id="340" name="Freeform 14"/>
          <p:cNvSpPr/>
          <p:nvPr/>
        </p:nvSpPr>
        <p:spPr>
          <a:xfrm>
            <a:off x="10684030" y="4483584"/>
            <a:ext cx="2420431" cy="24031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TextBox 15"/>
          <p:cNvSpPr txBox="1"/>
          <p:nvPr/>
        </p:nvSpPr>
        <p:spPr>
          <a:xfrm>
            <a:off x="2750275" y="5132746"/>
            <a:ext cx="7436996" cy="104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Un espace collaboratif pour la création de nouvelles applications</a:t>
            </a:r>
          </a:p>
        </p:txBody>
      </p:sp>
      <p:sp>
        <p:nvSpPr>
          <p:cNvPr id="342" name="Freeform 16"/>
          <p:cNvSpPr/>
          <p:nvPr/>
        </p:nvSpPr>
        <p:spPr>
          <a:xfrm>
            <a:off x="2750275" y="559855"/>
            <a:ext cx="11048890" cy="328704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43" name="vidéo-collée.png" descr="vidéo-collé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32035" y="8082819"/>
            <a:ext cx="220516" cy="220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345" name="Freeform 3"/>
            <p:cNvSpPr/>
            <p:nvPr/>
          </p:nvSpPr>
          <p:spPr>
            <a:xfrm rot="16200000">
              <a:off x="-2405921" y="2405921"/>
              <a:ext cx="5657132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351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348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Freeform 10"/>
            <p:cNvSpPr/>
            <p:nvPr/>
          </p:nvSpPr>
          <p:spPr>
            <a:xfrm>
              <a:off x="355980" y="1070420"/>
              <a:ext cx="755299" cy="33421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2" name="Freeform 11"/>
          <p:cNvSpPr/>
          <p:nvPr/>
        </p:nvSpPr>
        <p:spPr>
          <a:xfrm>
            <a:off x="3437144" y="780758"/>
            <a:ext cx="1906634" cy="19066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56" name="Group 12"/>
          <p:cNvGrpSpPr/>
          <p:nvPr/>
        </p:nvGrpSpPr>
        <p:grpSpPr>
          <a:xfrm>
            <a:off x="1762242" y="4021973"/>
            <a:ext cx="5873262" cy="3556376"/>
            <a:chOff x="0" y="0"/>
            <a:chExt cx="5873260" cy="3556375"/>
          </a:xfrm>
        </p:grpSpPr>
        <p:sp>
          <p:nvSpPr>
            <p:cNvPr id="353" name="Freeform 14"/>
            <p:cNvSpPr/>
            <p:nvPr/>
          </p:nvSpPr>
          <p:spPr>
            <a:xfrm>
              <a:off x="0" y="-1"/>
              <a:ext cx="5873262" cy="355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" y="0"/>
                  </a:moveTo>
                  <a:lnTo>
                    <a:pt x="21293" y="0"/>
                  </a:lnTo>
                  <a:cubicBezTo>
                    <a:pt x="21463" y="0"/>
                    <a:pt x="21600" y="227"/>
                    <a:pt x="21600" y="507"/>
                  </a:cubicBezTo>
                  <a:lnTo>
                    <a:pt x="21600" y="21093"/>
                  </a:lnTo>
                  <a:cubicBezTo>
                    <a:pt x="21600" y="21373"/>
                    <a:pt x="21463" y="21600"/>
                    <a:pt x="21293" y="21600"/>
                  </a:cubicBezTo>
                  <a:lnTo>
                    <a:pt x="307" y="21600"/>
                  </a:lnTo>
                  <a:cubicBezTo>
                    <a:pt x="137" y="21600"/>
                    <a:pt x="0" y="21373"/>
                    <a:pt x="0" y="21093"/>
                  </a:cubicBezTo>
                  <a:lnTo>
                    <a:pt x="0" y="507"/>
                  </a:lnTo>
                  <a:cubicBezTo>
                    <a:pt x="0" y="227"/>
                    <a:pt x="137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TextBox 16"/>
            <p:cNvSpPr txBox="1"/>
            <p:nvPr/>
          </p:nvSpPr>
          <p:spPr>
            <a:xfrm>
              <a:off x="722348" y="105895"/>
              <a:ext cx="4428564" cy="514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just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→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5" invalidUrl="" action="" tgtFrame="" tooltip="" history="1" highlightClick="0" endSnd="0"/>
                </a:rPr>
                <a:t>Primaire LaForgeEdu</a:t>
              </a:r>
              <a:r>
                <a:t>  </a:t>
              </a:r>
            </a:p>
          </p:txBody>
        </p:sp>
        <p:sp>
          <p:nvSpPr>
            <p:cNvPr id="355" name="TextBox 17"/>
            <p:cNvSpPr txBox="1"/>
            <p:nvPr/>
          </p:nvSpPr>
          <p:spPr>
            <a:xfrm>
              <a:off x="249765" y="1014420"/>
              <a:ext cx="5373731" cy="1963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Communauté réunie autour du Portail Primaire de la forge pour enrichir et diffuser les ressources 1D de LaForgeEdu</a:t>
              </a:r>
            </a:p>
          </p:txBody>
        </p:sp>
      </p:grpSp>
      <p:sp>
        <p:nvSpPr>
          <p:cNvPr id="357" name="Freeform 18"/>
          <p:cNvSpPr/>
          <p:nvPr/>
        </p:nvSpPr>
        <p:spPr>
          <a:xfrm>
            <a:off x="6593737" y="4464320"/>
            <a:ext cx="319417" cy="3271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8" name="Freeform 20"/>
          <p:cNvSpPr/>
          <p:nvPr/>
        </p:nvSpPr>
        <p:spPr>
          <a:xfrm>
            <a:off x="7949827" y="4021973"/>
            <a:ext cx="5873262" cy="3630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7" y="0"/>
                </a:moveTo>
                <a:lnTo>
                  <a:pt x="21293" y="0"/>
                </a:lnTo>
                <a:cubicBezTo>
                  <a:pt x="21463" y="0"/>
                  <a:pt x="21600" y="222"/>
                  <a:pt x="21600" y="496"/>
                </a:cubicBezTo>
                <a:lnTo>
                  <a:pt x="21600" y="21104"/>
                </a:lnTo>
                <a:cubicBezTo>
                  <a:pt x="21600" y="21378"/>
                  <a:pt x="21463" y="21600"/>
                  <a:pt x="21293" y="21600"/>
                </a:cubicBezTo>
                <a:lnTo>
                  <a:pt x="307" y="21600"/>
                </a:lnTo>
                <a:cubicBezTo>
                  <a:pt x="137" y="21600"/>
                  <a:pt x="0" y="21378"/>
                  <a:pt x="0" y="21104"/>
                </a:cubicBezTo>
                <a:lnTo>
                  <a:pt x="0" y="496"/>
                </a:lnTo>
                <a:cubicBezTo>
                  <a:pt x="0" y="222"/>
                  <a:pt x="137" y="0"/>
                  <a:pt x="30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TextBox 22"/>
          <p:cNvSpPr txBox="1"/>
          <p:nvPr/>
        </p:nvSpPr>
        <p:spPr>
          <a:xfrm>
            <a:off x="8199593" y="5320233"/>
            <a:ext cx="5373731" cy="97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28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Testons ensemble les ressources de la Forge</a:t>
            </a:r>
          </a:p>
        </p:txBody>
      </p:sp>
      <p:sp>
        <p:nvSpPr>
          <p:cNvPr id="360" name="Freeform 23"/>
          <p:cNvSpPr/>
          <p:nvPr/>
        </p:nvSpPr>
        <p:spPr>
          <a:xfrm>
            <a:off x="12829524" y="4584767"/>
            <a:ext cx="319418" cy="3271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1" name="TextBox 24"/>
          <p:cNvSpPr txBox="1"/>
          <p:nvPr/>
        </p:nvSpPr>
        <p:spPr>
          <a:xfrm>
            <a:off x="8770402" y="4178579"/>
            <a:ext cx="4059123" cy="514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→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Testons LaForgeEdu</a:t>
            </a:r>
          </a:p>
        </p:txBody>
      </p:sp>
      <p:sp>
        <p:nvSpPr>
          <p:cNvPr id="362" name="TextBox 25"/>
          <p:cNvSpPr txBox="1"/>
          <p:nvPr/>
        </p:nvSpPr>
        <p:spPr>
          <a:xfrm>
            <a:off x="5895671" y="1676925"/>
            <a:ext cx="7093563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2 salons Tchap dédiés à la communauté</a:t>
            </a:r>
          </a:p>
        </p:txBody>
      </p:sp>
      <p:sp>
        <p:nvSpPr>
          <p:cNvPr id="363" name="Freeform 26"/>
          <p:cNvSpPr/>
          <p:nvPr/>
        </p:nvSpPr>
        <p:spPr>
          <a:xfrm rot="3720000">
            <a:off x="8860432" y="2730347"/>
            <a:ext cx="1465979" cy="7525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Freeform 27"/>
          <p:cNvSpPr/>
          <p:nvPr/>
        </p:nvSpPr>
        <p:spPr>
          <a:xfrm flipV="1" rot="7080000">
            <a:off x="5761871" y="2730348"/>
            <a:ext cx="1465980" cy="7525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366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4. Focus Référents numériques</a:t>
              </a:r>
            </a:p>
          </p:txBody>
        </p:sp>
      </p:grpSp>
      <p:grpSp>
        <p:nvGrpSpPr>
          <p:cNvPr id="372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369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0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73" name="Freeform 11"/>
          <p:cNvSpPr/>
          <p:nvPr/>
        </p:nvSpPr>
        <p:spPr>
          <a:xfrm>
            <a:off x="2513238" y="3780680"/>
            <a:ext cx="4630513" cy="26046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Freeform 12"/>
          <p:cNvSpPr/>
          <p:nvPr/>
        </p:nvSpPr>
        <p:spPr>
          <a:xfrm>
            <a:off x="8051516" y="416879"/>
            <a:ext cx="6043553" cy="36336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Freeform 13"/>
          <p:cNvSpPr/>
          <p:nvPr/>
        </p:nvSpPr>
        <p:spPr>
          <a:xfrm>
            <a:off x="8051516" y="4072039"/>
            <a:ext cx="6043553" cy="36336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Freeform 15"/>
          <p:cNvSpPr/>
          <p:nvPr/>
        </p:nvSpPr>
        <p:spPr>
          <a:xfrm>
            <a:off x="5868534" y="6533654"/>
            <a:ext cx="319418" cy="3271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TextBox 16"/>
          <p:cNvSpPr txBox="1"/>
          <p:nvPr/>
        </p:nvSpPr>
        <p:spPr>
          <a:xfrm>
            <a:off x="3888918" y="6428844"/>
            <a:ext cx="2101226" cy="22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800"/>
              </a:lnSpc>
              <a:defRPr sz="1300" u="sng">
                <a:latin typeface="Open Sans 1"/>
                <a:ea typeface="Open Sans 1"/>
                <a:cs typeface="Open Sans 1"/>
                <a:sym typeface="Open Sans 1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Accéder a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u programme</a:t>
            </a:r>
          </a:p>
        </p:txBody>
      </p:sp>
      <p:sp>
        <p:nvSpPr>
          <p:cNvPr id="378" name="TextBox 17"/>
          <p:cNvSpPr txBox="1"/>
          <p:nvPr/>
        </p:nvSpPr>
        <p:spPr>
          <a:xfrm>
            <a:off x="2398290" y="943297"/>
            <a:ext cx="5082482" cy="211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Un webinaire hebdomadaire</a:t>
            </a:r>
          </a:p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de présentation</a:t>
            </a:r>
          </a:p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de chaque application </a:t>
            </a:r>
          </a:p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du portail Primaire</a:t>
            </a:r>
          </a:p>
        </p:txBody>
      </p:sp>
      <p:pic>
        <p:nvPicPr>
          <p:cNvPr id="379" name="vidéo-collée.png" descr="vidéo-collé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97156" y="6466943"/>
            <a:ext cx="220515" cy="220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381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5. Perspectives</a:t>
              </a:r>
            </a:p>
          </p:txBody>
        </p:sp>
      </p:grpSp>
      <p:grpSp>
        <p:nvGrpSpPr>
          <p:cNvPr id="387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384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8" name="Freeform 11"/>
          <p:cNvSpPr/>
          <p:nvPr/>
        </p:nvSpPr>
        <p:spPr>
          <a:xfrm>
            <a:off x="2579492" y="342700"/>
            <a:ext cx="11167575" cy="7887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91" name="Group 12"/>
          <p:cNvGrpSpPr/>
          <p:nvPr/>
        </p:nvGrpSpPr>
        <p:grpSpPr>
          <a:xfrm>
            <a:off x="13813859" y="4878963"/>
            <a:ext cx="197611" cy="3283024"/>
            <a:chOff x="0" y="0"/>
            <a:chExt cx="197610" cy="3283022"/>
          </a:xfrm>
        </p:grpSpPr>
        <p:sp>
          <p:nvSpPr>
            <p:cNvPr id="389" name="TextBox 14"/>
            <p:cNvSpPr/>
            <p:nvPr/>
          </p:nvSpPr>
          <p:spPr>
            <a:xfrm rot="16200000">
              <a:off x="-1349481" y="1933541"/>
              <a:ext cx="26989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1600"/>
                </a:lnSpc>
                <a:defRPr sz="12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illustration de Juliette TAKA  - CC - BY</a:t>
              </a:r>
            </a:p>
          </p:txBody>
        </p:sp>
        <p:pic>
          <p:nvPicPr>
            <p:cNvPr id="390" name="vidéo-collée.png" descr="vidéo-collé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-182752" y="182751"/>
              <a:ext cx="563114" cy="197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06" name="Freeform 3"/>
            <p:cNvSpPr/>
            <p:nvPr/>
          </p:nvSpPr>
          <p:spPr>
            <a:xfrm rot="16200000">
              <a:off x="-2405921" y="2405921"/>
              <a:ext cx="5657132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1. Introduction</a:t>
              </a:r>
            </a:p>
          </p:txBody>
        </p:sp>
      </p:grpSp>
      <p:grpSp>
        <p:nvGrpSpPr>
          <p:cNvPr id="112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09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Freeform 10"/>
            <p:cNvSpPr/>
            <p:nvPr/>
          </p:nvSpPr>
          <p:spPr>
            <a:xfrm>
              <a:off x="355980" y="1070420"/>
              <a:ext cx="755299" cy="33421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" name="Group 11"/>
          <p:cNvGrpSpPr/>
          <p:nvPr/>
        </p:nvGrpSpPr>
        <p:grpSpPr>
          <a:xfrm>
            <a:off x="2575624" y="3272628"/>
            <a:ext cx="3552411" cy="3552411"/>
            <a:chOff x="0" y="0"/>
            <a:chExt cx="3552409" cy="3552409"/>
          </a:xfrm>
        </p:grpSpPr>
        <p:sp>
          <p:nvSpPr>
            <p:cNvPr id="113" name="Freeform 12"/>
            <p:cNvSpPr/>
            <p:nvPr/>
          </p:nvSpPr>
          <p:spPr>
            <a:xfrm>
              <a:off x="0" y="0"/>
              <a:ext cx="3552410" cy="3552410"/>
            </a:xfrm>
            <a:prstGeom prst="ellipse">
              <a:avLst/>
            </a:prstGeom>
            <a:solidFill>
              <a:srgbClr val="56B1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TextBox 13"/>
            <p:cNvSpPr txBox="1"/>
            <p:nvPr/>
          </p:nvSpPr>
          <p:spPr>
            <a:xfrm>
              <a:off x="333038" y="819531"/>
              <a:ext cx="2886334" cy="1663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>
              <a:lvl1pPr algn="ctr">
                <a:lnSpc>
                  <a:spcPts val="4200"/>
                </a:lnSpc>
                <a:defRPr b="1" sz="30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Numérique éducatif : un enjeu national</a:t>
              </a: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9836893" y="3684930"/>
            <a:ext cx="3678820" cy="3678819"/>
            <a:chOff x="0" y="0"/>
            <a:chExt cx="3678818" cy="3678818"/>
          </a:xfrm>
        </p:grpSpPr>
        <p:sp>
          <p:nvSpPr>
            <p:cNvPr id="116" name="Freeform 15"/>
            <p:cNvSpPr/>
            <p:nvPr/>
          </p:nvSpPr>
          <p:spPr>
            <a:xfrm>
              <a:off x="0" y="0"/>
              <a:ext cx="3678819" cy="3678819"/>
            </a:xfrm>
            <a:prstGeom prst="ellipse">
              <a:avLst/>
            </a:prstGeom>
            <a:solidFill>
              <a:srgbClr val="5D8E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TextBox 16"/>
            <p:cNvSpPr txBox="1"/>
            <p:nvPr/>
          </p:nvSpPr>
          <p:spPr>
            <a:xfrm>
              <a:off x="344889" y="344892"/>
              <a:ext cx="2989041" cy="2730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/>
            <a:p>
              <a:pPr algn="ctr">
                <a:lnSpc>
                  <a:spcPts val="4200"/>
                </a:lnSpc>
                <a:defRPr b="1" sz="30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Des valeurs fortes : </a:t>
              </a:r>
            </a:p>
            <a:p>
              <a:pPr algn="ctr">
                <a:lnSpc>
                  <a:spcPts val="4200"/>
                </a:lnSpc>
                <a:defRPr b="1" sz="30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partager, coopérer, innover</a:t>
              </a:r>
            </a:p>
          </p:txBody>
        </p:sp>
      </p:grpSp>
      <p:grpSp>
        <p:nvGrpSpPr>
          <p:cNvPr id="121" name="Group 17"/>
          <p:cNvGrpSpPr/>
          <p:nvPr/>
        </p:nvGrpSpPr>
        <p:grpSpPr>
          <a:xfrm>
            <a:off x="6128034" y="409884"/>
            <a:ext cx="3723761" cy="3606262"/>
            <a:chOff x="0" y="0"/>
            <a:chExt cx="3723759" cy="3606260"/>
          </a:xfrm>
        </p:grpSpPr>
        <p:sp>
          <p:nvSpPr>
            <p:cNvPr id="119" name="Freeform 18"/>
            <p:cNvSpPr/>
            <p:nvPr/>
          </p:nvSpPr>
          <p:spPr>
            <a:xfrm>
              <a:off x="0" y="-1"/>
              <a:ext cx="3723760" cy="3606262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TextBox 19"/>
            <p:cNvSpPr txBox="1"/>
            <p:nvPr/>
          </p:nvSpPr>
          <p:spPr>
            <a:xfrm>
              <a:off x="349102" y="840435"/>
              <a:ext cx="3025555" cy="1663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>
              <a:lvl1pPr algn="ctr">
                <a:lnSpc>
                  <a:spcPts val="4200"/>
                </a:lnSpc>
                <a:defRPr b="1" sz="30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Souveraineté et éthique du numérique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23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1. Introduction</a:t>
              </a:r>
            </a:p>
          </p:txBody>
        </p:sp>
      </p:grpSp>
      <p:grpSp>
        <p:nvGrpSpPr>
          <p:cNvPr id="129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26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2" name="Group 11"/>
          <p:cNvGrpSpPr/>
          <p:nvPr/>
        </p:nvGrpSpPr>
        <p:grpSpPr>
          <a:xfrm>
            <a:off x="2502003" y="146950"/>
            <a:ext cx="2514252" cy="2434919"/>
            <a:chOff x="0" y="0"/>
            <a:chExt cx="2514250" cy="2434917"/>
          </a:xfrm>
        </p:grpSpPr>
        <p:sp>
          <p:nvSpPr>
            <p:cNvPr id="130" name="Freeform 12"/>
            <p:cNvSpPr/>
            <p:nvPr/>
          </p:nvSpPr>
          <p:spPr>
            <a:xfrm>
              <a:off x="0" y="-1"/>
              <a:ext cx="2514251" cy="2434919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TextBox 13"/>
            <p:cNvSpPr txBox="1"/>
            <p:nvPr/>
          </p:nvSpPr>
          <p:spPr>
            <a:xfrm>
              <a:off x="235711" y="575540"/>
              <a:ext cx="2042829" cy="1136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>
              <a:lvl1pPr algn="ctr">
                <a:lnSpc>
                  <a:spcPts val="2800"/>
                </a:lnSpc>
                <a:defRPr b="1" sz="20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Souveraineté et éthique du numérique</a:t>
              </a:r>
            </a:p>
          </p:txBody>
        </p:sp>
      </p:grpSp>
      <p:sp>
        <p:nvSpPr>
          <p:cNvPr id="133" name="Freeform 14"/>
          <p:cNvSpPr/>
          <p:nvPr/>
        </p:nvSpPr>
        <p:spPr>
          <a:xfrm flipH="1" rot="20686371">
            <a:off x="1771264" y="1197146"/>
            <a:ext cx="1073860" cy="10738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Freeform 15"/>
          <p:cNvSpPr/>
          <p:nvPr/>
        </p:nvSpPr>
        <p:spPr>
          <a:xfrm>
            <a:off x="3131359" y="3789384"/>
            <a:ext cx="2705400" cy="38238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TextBox 16"/>
          <p:cNvSpPr txBox="1"/>
          <p:nvPr/>
        </p:nvSpPr>
        <p:spPr>
          <a:xfrm>
            <a:off x="5565495" y="494334"/>
            <a:ext cx="8284262" cy="1890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3000"/>
              </a:lnSpc>
              <a:defRPr sz="21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«La souveraineté numérique est la maîtrise de notre présent et de notre destin tels qu'ils se manifestent et s'orientent par l'usage des technologies et des réseaux informatiques.»</a:t>
            </a:r>
          </a:p>
          <a:p>
            <a:pPr algn="just">
              <a:lnSpc>
                <a:spcPts val="3000"/>
              </a:lnSpc>
            </a:pPr>
          </a:p>
          <a:p>
            <a:pPr algn="just">
              <a:lnSpc>
                <a:spcPts val="3000"/>
              </a:lnSpc>
              <a:defRPr sz="21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Pierre Bellanger - 2011</a:t>
            </a:r>
          </a:p>
        </p:txBody>
      </p:sp>
      <p:sp>
        <p:nvSpPr>
          <p:cNvPr id="136" name="TextBox 17"/>
          <p:cNvSpPr txBox="1"/>
          <p:nvPr/>
        </p:nvSpPr>
        <p:spPr>
          <a:xfrm>
            <a:off x="6209572" y="4389459"/>
            <a:ext cx="7438454" cy="42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defRPr b="1" sz="25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→ capacité de l’État à agir dans le cyberespace  </a:t>
            </a:r>
          </a:p>
        </p:txBody>
      </p:sp>
      <p:sp>
        <p:nvSpPr>
          <p:cNvPr id="137" name="TextBox 18"/>
          <p:cNvSpPr txBox="1"/>
          <p:nvPr/>
        </p:nvSpPr>
        <p:spPr>
          <a:xfrm>
            <a:off x="6209572" y="5516050"/>
            <a:ext cx="3860189" cy="42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defRPr b="1" sz="25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→ préserver nos valeurs</a:t>
            </a:r>
          </a:p>
        </p:txBody>
      </p:sp>
      <p:sp>
        <p:nvSpPr>
          <p:cNvPr id="138" name="TextBox 19"/>
          <p:cNvSpPr txBox="1"/>
          <p:nvPr/>
        </p:nvSpPr>
        <p:spPr>
          <a:xfrm>
            <a:off x="6209572" y="6640614"/>
            <a:ext cx="6073263" cy="42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defRPr b="1" sz="25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→ maîtriser nos réseaux, nos données</a:t>
            </a:r>
          </a:p>
        </p:txBody>
      </p:sp>
      <p:sp>
        <p:nvSpPr>
          <p:cNvPr id="139" name="TextBox 20"/>
          <p:cNvSpPr txBox="1"/>
          <p:nvPr/>
        </p:nvSpPr>
        <p:spPr>
          <a:xfrm>
            <a:off x="2997105" y="3173322"/>
            <a:ext cx="10660892" cy="405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300"/>
              </a:lnSpc>
              <a:defRPr sz="2400" u="sng">
                <a:latin typeface="Open Sans 1"/>
                <a:ea typeface="Open Sans 1"/>
                <a:cs typeface="Open Sans 1"/>
                <a:sym typeface="Open Sans 1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Rapp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ort de la Commission d'enquête sur la souveraineté numérique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 </a:t>
            </a:r>
            <a:r>
              <a:rPr u="none"/>
              <a:t>- 2019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41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2. Définition et objectifs</a:t>
              </a:r>
            </a:p>
          </p:txBody>
        </p:sp>
      </p:grpSp>
      <p:grpSp>
        <p:nvGrpSpPr>
          <p:cNvPr id="147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44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0" name="Group 12"/>
          <p:cNvGrpSpPr/>
          <p:nvPr/>
        </p:nvGrpSpPr>
        <p:grpSpPr>
          <a:xfrm>
            <a:off x="2701039" y="266817"/>
            <a:ext cx="3048001" cy="3048001"/>
            <a:chOff x="0" y="0"/>
            <a:chExt cx="3048000" cy="3048000"/>
          </a:xfrm>
        </p:grpSpPr>
        <p:sp>
          <p:nvSpPr>
            <p:cNvPr id="148" name="Freeform 13"/>
            <p:cNvSpPr/>
            <p:nvPr/>
          </p:nvSpPr>
          <p:spPr>
            <a:xfrm>
              <a:off x="0" y="0"/>
              <a:ext cx="3048001" cy="3048001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TextBox 14"/>
            <p:cNvSpPr txBox="1"/>
            <p:nvPr/>
          </p:nvSpPr>
          <p:spPr>
            <a:xfrm>
              <a:off x="285748" y="793164"/>
              <a:ext cx="2476500" cy="1326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/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FORGE</a:t>
              </a:r>
            </a:p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atelier, espace de travail</a:t>
              </a:r>
            </a:p>
          </p:txBody>
        </p:sp>
      </p:grpSp>
      <p:grpSp>
        <p:nvGrpSpPr>
          <p:cNvPr id="153" name="Group 15"/>
          <p:cNvGrpSpPr/>
          <p:nvPr/>
        </p:nvGrpSpPr>
        <p:grpSpPr>
          <a:xfrm>
            <a:off x="4507560" y="4789196"/>
            <a:ext cx="3048001" cy="3048001"/>
            <a:chOff x="0" y="0"/>
            <a:chExt cx="3048000" cy="3048000"/>
          </a:xfrm>
        </p:grpSpPr>
        <p:sp>
          <p:nvSpPr>
            <p:cNvPr id="151" name="Freeform 16"/>
            <p:cNvSpPr/>
            <p:nvPr/>
          </p:nvSpPr>
          <p:spPr>
            <a:xfrm>
              <a:off x="0" y="0"/>
              <a:ext cx="3048001" cy="3048001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TextBox 17"/>
            <p:cNvSpPr txBox="1"/>
            <p:nvPr/>
          </p:nvSpPr>
          <p:spPr>
            <a:xfrm>
              <a:off x="285750" y="580023"/>
              <a:ext cx="2476500" cy="1745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/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COMMUNS </a:t>
              </a:r>
            </a:p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 communauté, collaboration, partage</a:t>
              </a:r>
            </a:p>
          </p:txBody>
        </p:sp>
      </p:grpSp>
      <p:grpSp>
        <p:nvGrpSpPr>
          <p:cNvPr id="156" name="Group 18"/>
          <p:cNvGrpSpPr/>
          <p:nvPr/>
        </p:nvGrpSpPr>
        <p:grpSpPr>
          <a:xfrm>
            <a:off x="8437175" y="559389"/>
            <a:ext cx="3147310" cy="3048000"/>
            <a:chOff x="0" y="0"/>
            <a:chExt cx="3147309" cy="3047999"/>
          </a:xfrm>
        </p:grpSpPr>
        <p:sp>
          <p:nvSpPr>
            <p:cNvPr id="154" name="Freeform 19"/>
            <p:cNvSpPr/>
            <p:nvPr/>
          </p:nvSpPr>
          <p:spPr>
            <a:xfrm>
              <a:off x="0" y="0"/>
              <a:ext cx="3147310" cy="3048000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5" name="TextBox 20"/>
            <p:cNvSpPr txBox="1"/>
            <p:nvPr/>
          </p:nvSpPr>
          <p:spPr>
            <a:xfrm>
              <a:off x="295060" y="787235"/>
              <a:ext cx="2557189" cy="1326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>
              <a:lvl1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NUMÉRIQUES logiciels, applications</a:t>
              </a:r>
            </a:p>
          </p:txBody>
        </p:sp>
      </p:grpSp>
      <p:grpSp>
        <p:nvGrpSpPr>
          <p:cNvPr id="159" name="Group 21"/>
          <p:cNvGrpSpPr/>
          <p:nvPr/>
        </p:nvGrpSpPr>
        <p:grpSpPr>
          <a:xfrm>
            <a:off x="10487434" y="5106275"/>
            <a:ext cx="3048001" cy="3048001"/>
            <a:chOff x="0" y="0"/>
            <a:chExt cx="3048000" cy="3048000"/>
          </a:xfrm>
        </p:grpSpPr>
        <p:sp>
          <p:nvSpPr>
            <p:cNvPr id="157" name="Freeform 22"/>
            <p:cNvSpPr/>
            <p:nvPr/>
          </p:nvSpPr>
          <p:spPr>
            <a:xfrm>
              <a:off x="0" y="0"/>
              <a:ext cx="3048000" cy="3048000"/>
            </a:xfrm>
            <a:prstGeom prst="ellipse">
              <a:avLst/>
            </a:prstGeom>
            <a:solidFill>
              <a:srgbClr val="D0D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TextBox 23"/>
            <p:cNvSpPr txBox="1"/>
            <p:nvPr/>
          </p:nvSpPr>
          <p:spPr>
            <a:xfrm>
              <a:off x="285750" y="580011"/>
              <a:ext cx="2476500" cy="1745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212" tIns="41212" rIns="41212" bIns="41212" numCol="1" anchor="ctr">
              <a:spAutoFit/>
            </a:bodyPr>
            <a:lstStyle/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ÉDUCATIFS</a:t>
              </a:r>
            </a:p>
            <a:p>
              <a:pPr algn="ctr">
                <a:lnSpc>
                  <a:spcPts val="3300"/>
                </a:lnSpc>
                <a:defRPr b="1" sz="2400">
                  <a:latin typeface="Open Sans 1 Bold"/>
                  <a:ea typeface="Open Sans 1 Bold"/>
                  <a:cs typeface="Open Sans 1 Bold"/>
                  <a:sym typeface="Open Sans 1 Bold"/>
                </a:defRPr>
              </a:pPr>
              <a:r>
                <a:t>au service des élèves, des apprentissages</a:t>
              </a:r>
            </a:p>
          </p:txBody>
        </p:sp>
      </p:grpSp>
      <p:sp>
        <p:nvSpPr>
          <p:cNvPr id="160" name="Freeform 24"/>
          <p:cNvSpPr/>
          <p:nvPr/>
        </p:nvSpPr>
        <p:spPr>
          <a:xfrm rot="16361318">
            <a:off x="2196802" y="2922784"/>
            <a:ext cx="1465979" cy="7525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TextBox 25"/>
          <p:cNvSpPr txBox="1"/>
          <p:nvPr/>
        </p:nvSpPr>
        <p:spPr>
          <a:xfrm>
            <a:off x="2701038" y="3896483"/>
            <a:ext cx="11200128" cy="70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800"/>
              </a:lnSpc>
              <a:defRPr b="1" sz="41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Forge des communs numériques éducatifs</a:t>
            </a:r>
          </a:p>
        </p:txBody>
      </p:sp>
      <p:sp>
        <p:nvSpPr>
          <p:cNvPr id="162" name="Freeform 26"/>
          <p:cNvSpPr/>
          <p:nvPr/>
        </p:nvSpPr>
        <p:spPr>
          <a:xfrm rot="16361318">
            <a:off x="7704187" y="2922784"/>
            <a:ext cx="1465980" cy="7525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Freeform 27"/>
          <p:cNvSpPr/>
          <p:nvPr/>
        </p:nvSpPr>
        <p:spPr>
          <a:xfrm rot="5710298">
            <a:off x="6936855" y="4987469"/>
            <a:ext cx="1465980" cy="7525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Freeform 28"/>
          <p:cNvSpPr/>
          <p:nvPr/>
        </p:nvSpPr>
        <p:spPr>
          <a:xfrm rot="5710298">
            <a:off x="12802445" y="4987469"/>
            <a:ext cx="1465979" cy="7525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5" name="vidéo-collée.png" descr="vidéo-collé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0832" y="4013698"/>
            <a:ext cx="544273" cy="545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67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2. Définition et objectifs</a:t>
              </a:r>
            </a:p>
          </p:txBody>
        </p:sp>
      </p:grpSp>
      <p:grpSp>
        <p:nvGrpSpPr>
          <p:cNvPr id="173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70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6" name="Group 11"/>
          <p:cNvGrpSpPr/>
          <p:nvPr/>
        </p:nvGrpSpPr>
        <p:grpSpPr>
          <a:xfrm>
            <a:off x="2651550" y="634732"/>
            <a:ext cx="11249615" cy="652102"/>
            <a:chOff x="0" y="0"/>
            <a:chExt cx="11249614" cy="652100"/>
          </a:xfrm>
        </p:grpSpPr>
        <p:sp>
          <p:nvSpPr>
            <p:cNvPr id="174" name="TextBox 13"/>
            <p:cNvSpPr/>
            <p:nvPr/>
          </p:nvSpPr>
          <p:spPr>
            <a:xfrm>
              <a:off x="483303" y="0"/>
              <a:ext cx="1076631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5600"/>
                </a:lnSpc>
                <a:defRPr b="1" sz="40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Forge des communs numériques éducatifs</a:t>
              </a:r>
            </a:p>
          </p:txBody>
        </p:sp>
        <p:pic>
          <p:nvPicPr>
            <p:cNvPr id="175" name="vidéo-collée.png" descr="vidéo-collé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689"/>
              <a:ext cx="617469" cy="618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Freeform 14"/>
          <p:cNvSpPr/>
          <p:nvPr/>
        </p:nvSpPr>
        <p:spPr>
          <a:xfrm>
            <a:off x="3403665" y="2092797"/>
            <a:ext cx="9409964" cy="56224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Freeform 16"/>
          <p:cNvSpPr/>
          <p:nvPr/>
        </p:nvSpPr>
        <p:spPr>
          <a:xfrm>
            <a:off x="13901165" y="7992034"/>
            <a:ext cx="319418" cy="3271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TextBox 17"/>
          <p:cNvSpPr txBox="1"/>
          <p:nvPr/>
        </p:nvSpPr>
        <p:spPr>
          <a:xfrm>
            <a:off x="12525413" y="7856136"/>
            <a:ext cx="1375752" cy="22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800"/>
              </a:lnSpc>
              <a:defRPr sz="1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 1"/>
                <a:ea typeface="Open Sans 1"/>
                <a:cs typeface="Open Sans 1"/>
                <a:sym typeface="Open Sans 1"/>
                <a:hlinkClick r:id="rId7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Accéder à la forge</a:t>
            </a:r>
          </a:p>
        </p:txBody>
      </p:sp>
      <p:pic>
        <p:nvPicPr>
          <p:cNvPr id="180" name="vidéo-collée.png" descr="vidéo-collé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2160" y="7856135"/>
            <a:ext cx="220515" cy="220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82" name="Freeform 3"/>
            <p:cNvSpPr/>
            <p:nvPr/>
          </p:nvSpPr>
          <p:spPr>
            <a:xfrm rot="16200000">
              <a:off x="-2405922" y="2405921"/>
              <a:ext cx="5657133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3. Fonctionnement</a:t>
              </a:r>
            </a:p>
          </p:txBody>
        </p:sp>
      </p:grpSp>
      <p:grpSp>
        <p:nvGrpSpPr>
          <p:cNvPr id="188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85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10"/>
            <p:cNvSpPr/>
            <p:nvPr/>
          </p:nvSpPr>
          <p:spPr>
            <a:xfrm>
              <a:off x="355980" y="1070420"/>
              <a:ext cx="755299" cy="3342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9" name="Freeform 11"/>
          <p:cNvSpPr/>
          <p:nvPr/>
        </p:nvSpPr>
        <p:spPr>
          <a:xfrm>
            <a:off x="2243238" y="178311"/>
            <a:ext cx="11633101" cy="82158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92" name="Group 12"/>
          <p:cNvGrpSpPr/>
          <p:nvPr/>
        </p:nvGrpSpPr>
        <p:grpSpPr>
          <a:xfrm>
            <a:off x="13889048" y="5027370"/>
            <a:ext cx="197611" cy="3262298"/>
            <a:chOff x="0" y="0"/>
            <a:chExt cx="197610" cy="3262296"/>
          </a:xfrm>
        </p:grpSpPr>
        <p:sp>
          <p:nvSpPr>
            <p:cNvPr id="190" name="TextBox 14"/>
            <p:cNvSpPr/>
            <p:nvPr/>
          </p:nvSpPr>
          <p:spPr>
            <a:xfrm rot="16200000">
              <a:off x="-1349481" y="1912815"/>
              <a:ext cx="26989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1600"/>
                </a:lnSpc>
                <a:defRPr sz="12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illustration de Juliette TAKA  - CC - BY</a:t>
              </a:r>
            </a:p>
          </p:txBody>
        </p:sp>
        <p:pic>
          <p:nvPicPr>
            <p:cNvPr id="191" name="vidéo-collée.png" descr="vidéo-collé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-182752" y="182751"/>
              <a:ext cx="563114" cy="197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194" name="Freeform 3"/>
            <p:cNvSpPr/>
            <p:nvPr/>
          </p:nvSpPr>
          <p:spPr>
            <a:xfrm rot="16200000">
              <a:off x="-2405921" y="2405921"/>
              <a:ext cx="5657132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3. Fonctionnement</a:t>
              </a:r>
            </a:p>
          </p:txBody>
        </p:sp>
      </p:grpSp>
      <p:grpSp>
        <p:nvGrpSpPr>
          <p:cNvPr id="200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197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0"/>
            <p:cNvSpPr/>
            <p:nvPr/>
          </p:nvSpPr>
          <p:spPr>
            <a:xfrm>
              <a:off x="355980" y="1070420"/>
              <a:ext cx="755299" cy="33421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6" name="Group 11"/>
          <p:cNvGrpSpPr/>
          <p:nvPr/>
        </p:nvGrpSpPr>
        <p:grpSpPr>
          <a:xfrm>
            <a:off x="1954157" y="3023612"/>
            <a:ext cx="2970912" cy="2525274"/>
            <a:chOff x="0" y="0"/>
            <a:chExt cx="2970910" cy="2525272"/>
          </a:xfrm>
        </p:grpSpPr>
        <p:sp>
          <p:nvSpPr>
            <p:cNvPr id="201" name="Freeform 12"/>
            <p:cNvSpPr/>
            <p:nvPr/>
          </p:nvSpPr>
          <p:spPr>
            <a:xfrm>
              <a:off x="-1" y="0"/>
              <a:ext cx="2970912" cy="252527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Freeform 14"/>
            <p:cNvSpPr/>
            <p:nvPr/>
          </p:nvSpPr>
          <p:spPr>
            <a:xfrm>
              <a:off x="336687" y="882359"/>
              <a:ext cx="2297536" cy="1328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Freeform 16"/>
            <p:cNvSpPr/>
            <p:nvPr/>
          </p:nvSpPr>
          <p:spPr>
            <a:xfrm>
              <a:off x="319057" y="1320301"/>
              <a:ext cx="796030" cy="830771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TextBox 17"/>
            <p:cNvSpPr txBox="1"/>
            <p:nvPr/>
          </p:nvSpPr>
          <p:spPr>
            <a:xfrm>
              <a:off x="494762" y="862506"/>
              <a:ext cx="1981385" cy="389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200"/>
                </a:lnSpc>
                <a:defRPr b="1" sz="22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Enseignante</a:t>
              </a:r>
            </a:p>
          </p:txBody>
        </p:sp>
        <p:sp>
          <p:nvSpPr>
            <p:cNvPr id="205" name="TextBox 18"/>
            <p:cNvSpPr txBox="1"/>
            <p:nvPr/>
          </p:nvSpPr>
          <p:spPr>
            <a:xfrm>
              <a:off x="1115086" y="1409739"/>
              <a:ext cx="1619797" cy="672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9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Crée des ressources</a:t>
              </a:r>
            </a:p>
          </p:txBody>
        </p:sp>
      </p:grpSp>
      <p:grpSp>
        <p:nvGrpSpPr>
          <p:cNvPr id="209" name="Group 19"/>
          <p:cNvGrpSpPr/>
          <p:nvPr/>
        </p:nvGrpSpPr>
        <p:grpSpPr>
          <a:xfrm>
            <a:off x="5429891" y="625036"/>
            <a:ext cx="8420043" cy="1293605"/>
            <a:chOff x="0" y="0"/>
            <a:chExt cx="8420041" cy="1293604"/>
          </a:xfrm>
        </p:grpSpPr>
        <p:sp>
          <p:nvSpPr>
            <p:cNvPr id="207" name="Freeform 21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TextBox 23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Peut héberger son site ou </a:t>
              </a:r>
            </a:p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son application en ligne</a:t>
              </a:r>
            </a:p>
          </p:txBody>
        </p:sp>
      </p:grpSp>
      <p:grpSp>
        <p:nvGrpSpPr>
          <p:cNvPr id="212" name="Group 24"/>
          <p:cNvGrpSpPr/>
          <p:nvPr/>
        </p:nvGrpSpPr>
        <p:grpSpPr>
          <a:xfrm>
            <a:off x="5429891" y="2590150"/>
            <a:ext cx="8420043" cy="1293605"/>
            <a:chOff x="0" y="0"/>
            <a:chExt cx="8420041" cy="1293604"/>
          </a:xfrm>
        </p:grpSpPr>
        <p:sp>
          <p:nvSpPr>
            <p:cNvPr id="210" name="Freeform 26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TextBox 28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Peut déposer, mutualiser, partager </a:t>
              </a:r>
            </a:p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son code</a:t>
              </a:r>
            </a:p>
          </p:txBody>
        </p:sp>
      </p:grpSp>
      <p:grpSp>
        <p:nvGrpSpPr>
          <p:cNvPr id="215" name="Group 29"/>
          <p:cNvGrpSpPr/>
          <p:nvPr/>
        </p:nvGrpSpPr>
        <p:grpSpPr>
          <a:xfrm>
            <a:off x="5429891" y="4560030"/>
            <a:ext cx="8420043" cy="1293606"/>
            <a:chOff x="0" y="0"/>
            <a:chExt cx="8420041" cy="1293604"/>
          </a:xfrm>
        </p:grpSpPr>
        <p:sp>
          <p:nvSpPr>
            <p:cNvPr id="213" name="Freeform 31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TextBox 33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Peut avoir des retours de la communauté : repérage des bugs, tests...</a:t>
              </a:r>
            </a:p>
          </p:txBody>
        </p:sp>
      </p:grpSp>
      <p:grpSp>
        <p:nvGrpSpPr>
          <p:cNvPr id="218" name="Group 34"/>
          <p:cNvGrpSpPr/>
          <p:nvPr/>
        </p:nvGrpSpPr>
        <p:grpSpPr>
          <a:xfrm>
            <a:off x="5429891" y="6529909"/>
            <a:ext cx="8420043" cy="1293606"/>
            <a:chOff x="0" y="0"/>
            <a:chExt cx="8420041" cy="1293604"/>
          </a:xfrm>
        </p:grpSpPr>
        <p:sp>
          <p:nvSpPr>
            <p:cNvPr id="216" name="Freeform 36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TextBox 38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Peut profiter de la visibilité de la Forge pour faire connaitre son projet</a:t>
              </a:r>
            </a:p>
          </p:txBody>
        </p:sp>
      </p:grpSp>
      <p:sp>
        <p:nvSpPr>
          <p:cNvPr id="219" name="Freeform 39"/>
          <p:cNvSpPr/>
          <p:nvPr/>
        </p:nvSpPr>
        <p:spPr>
          <a:xfrm>
            <a:off x="13264866" y="1579580"/>
            <a:ext cx="687245" cy="67812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Freeform 40"/>
          <p:cNvSpPr/>
          <p:nvPr/>
        </p:nvSpPr>
        <p:spPr>
          <a:xfrm>
            <a:off x="13266309" y="5510734"/>
            <a:ext cx="685801" cy="685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222" name="Freeform 3"/>
            <p:cNvSpPr/>
            <p:nvPr/>
          </p:nvSpPr>
          <p:spPr>
            <a:xfrm rot="16200000">
              <a:off x="-2405921" y="2405921"/>
              <a:ext cx="5657132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3. Fonctionnement</a:t>
              </a:r>
            </a:p>
          </p:txBody>
        </p:sp>
      </p:grpSp>
      <p:grpSp>
        <p:nvGrpSpPr>
          <p:cNvPr id="228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225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10"/>
            <p:cNvSpPr/>
            <p:nvPr/>
          </p:nvSpPr>
          <p:spPr>
            <a:xfrm>
              <a:off x="355980" y="1070420"/>
              <a:ext cx="755299" cy="33421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9" name="Freeform 11"/>
          <p:cNvSpPr/>
          <p:nvPr/>
        </p:nvSpPr>
        <p:spPr>
          <a:xfrm>
            <a:off x="1954158" y="3023612"/>
            <a:ext cx="2970910" cy="2525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Freeform 13"/>
          <p:cNvSpPr/>
          <p:nvPr/>
        </p:nvSpPr>
        <p:spPr>
          <a:xfrm>
            <a:off x="2290845" y="3905972"/>
            <a:ext cx="2297536" cy="1328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33" name="Group 15"/>
          <p:cNvGrpSpPr/>
          <p:nvPr/>
        </p:nvGrpSpPr>
        <p:grpSpPr>
          <a:xfrm>
            <a:off x="5532066" y="634036"/>
            <a:ext cx="8420043" cy="1293605"/>
            <a:chOff x="0" y="0"/>
            <a:chExt cx="8420041" cy="1293604"/>
          </a:xfrm>
        </p:grpSpPr>
        <p:sp>
          <p:nvSpPr>
            <p:cNvPr id="231" name="Freeform 17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TextBox 19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Peut utiliser une centaine de logiciels et de ressources libres et gratuites</a:t>
              </a:r>
            </a:p>
          </p:txBody>
        </p:sp>
      </p:grpSp>
      <p:grpSp>
        <p:nvGrpSpPr>
          <p:cNvPr id="236" name="Group 20"/>
          <p:cNvGrpSpPr/>
          <p:nvPr/>
        </p:nvGrpSpPr>
        <p:grpSpPr>
          <a:xfrm>
            <a:off x="5532066" y="2589847"/>
            <a:ext cx="8420043" cy="1293606"/>
            <a:chOff x="0" y="0"/>
            <a:chExt cx="8420041" cy="1293604"/>
          </a:xfrm>
        </p:grpSpPr>
        <p:sp>
          <p:nvSpPr>
            <p:cNvPr id="234" name="Freeform 22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TextBox 24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Peut profiter de sessions de découverte de ces ressources</a:t>
              </a:r>
            </a:p>
          </p:txBody>
        </p:sp>
      </p:grpSp>
      <p:grpSp>
        <p:nvGrpSpPr>
          <p:cNvPr id="239" name="Group 25"/>
          <p:cNvGrpSpPr/>
          <p:nvPr/>
        </p:nvGrpSpPr>
        <p:grpSpPr>
          <a:xfrm>
            <a:off x="5532066" y="4559617"/>
            <a:ext cx="8420043" cy="1293606"/>
            <a:chOff x="0" y="0"/>
            <a:chExt cx="8420041" cy="1293604"/>
          </a:xfrm>
        </p:grpSpPr>
        <p:sp>
          <p:nvSpPr>
            <p:cNvPr id="237" name="Freeform 27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TextBox 29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lvl1pPr>
            </a:lstStyle>
            <a:p>
              <a:pPr/>
              <a:r>
                <a:t>Peut être force de proposition auprès de la communauté : repérage des bugs, tests    </a:t>
              </a:r>
            </a:p>
          </p:txBody>
        </p:sp>
      </p:grpSp>
      <p:grpSp>
        <p:nvGrpSpPr>
          <p:cNvPr id="242" name="Group 30"/>
          <p:cNvGrpSpPr/>
          <p:nvPr/>
        </p:nvGrpSpPr>
        <p:grpSpPr>
          <a:xfrm>
            <a:off x="5532066" y="6530340"/>
            <a:ext cx="8420043" cy="1293606"/>
            <a:chOff x="0" y="0"/>
            <a:chExt cx="8420041" cy="1293604"/>
          </a:xfrm>
        </p:grpSpPr>
        <p:sp>
          <p:nvSpPr>
            <p:cNvPr id="240" name="Freeform 32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TextBox 34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Peut partager ses besoins, ses idées, </a:t>
              </a:r>
            </a:p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même sans savoir coder</a:t>
              </a:r>
            </a:p>
          </p:txBody>
        </p:sp>
      </p:grpSp>
      <p:sp>
        <p:nvSpPr>
          <p:cNvPr id="243" name="Freeform 35"/>
          <p:cNvSpPr/>
          <p:nvPr/>
        </p:nvSpPr>
        <p:spPr>
          <a:xfrm>
            <a:off x="13430250" y="5467350"/>
            <a:ext cx="685800" cy="685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Freeform 36"/>
          <p:cNvSpPr/>
          <p:nvPr/>
        </p:nvSpPr>
        <p:spPr>
          <a:xfrm>
            <a:off x="2290845" y="4417852"/>
            <a:ext cx="765164" cy="7373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Freeform 37"/>
          <p:cNvSpPr/>
          <p:nvPr/>
        </p:nvSpPr>
        <p:spPr>
          <a:xfrm>
            <a:off x="12358202" y="3264629"/>
            <a:ext cx="1816217" cy="102162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Freeform 38"/>
          <p:cNvSpPr/>
          <p:nvPr/>
        </p:nvSpPr>
        <p:spPr>
          <a:xfrm>
            <a:off x="13430250" y="7408918"/>
            <a:ext cx="685800" cy="6809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Freeform 39"/>
          <p:cNvSpPr/>
          <p:nvPr/>
        </p:nvSpPr>
        <p:spPr>
          <a:xfrm>
            <a:off x="13430250" y="1523048"/>
            <a:ext cx="685800" cy="685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TextBox 40"/>
          <p:cNvSpPr txBox="1"/>
          <p:nvPr/>
        </p:nvSpPr>
        <p:spPr>
          <a:xfrm>
            <a:off x="2448920" y="3874213"/>
            <a:ext cx="1981384" cy="38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200"/>
              </a:lnSpc>
              <a:defRPr b="1" sz="22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Enseignant</a:t>
            </a:r>
          </a:p>
        </p:txBody>
      </p:sp>
      <p:sp>
        <p:nvSpPr>
          <p:cNvPr id="249" name="TextBox 41"/>
          <p:cNvSpPr txBox="1"/>
          <p:nvPr/>
        </p:nvSpPr>
        <p:spPr>
          <a:xfrm>
            <a:off x="3069244" y="4423828"/>
            <a:ext cx="1619798" cy="672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19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Cherche des ressources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"/>
          <p:cNvGrpSpPr/>
          <p:nvPr/>
        </p:nvGrpSpPr>
        <p:grpSpPr>
          <a:xfrm>
            <a:off x="605968" y="2083389"/>
            <a:ext cx="845290" cy="5657132"/>
            <a:chOff x="0" y="0"/>
            <a:chExt cx="845289" cy="5657131"/>
          </a:xfrm>
        </p:grpSpPr>
        <p:sp>
          <p:nvSpPr>
            <p:cNvPr id="251" name="Freeform 3"/>
            <p:cNvSpPr/>
            <p:nvPr/>
          </p:nvSpPr>
          <p:spPr>
            <a:xfrm rot="16200000">
              <a:off x="-2405921" y="2405921"/>
              <a:ext cx="5657132" cy="84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" y="0"/>
                  </a:moveTo>
                  <a:lnTo>
                    <a:pt x="21203" y="0"/>
                  </a:lnTo>
                  <a:cubicBezTo>
                    <a:pt x="21308" y="0"/>
                    <a:pt x="21409" y="280"/>
                    <a:pt x="21484" y="778"/>
                  </a:cubicBezTo>
                  <a:cubicBezTo>
                    <a:pt x="21558" y="1276"/>
                    <a:pt x="21600" y="1951"/>
                    <a:pt x="21600" y="2656"/>
                  </a:cubicBezTo>
                  <a:lnTo>
                    <a:pt x="21600" y="18944"/>
                  </a:lnTo>
                  <a:cubicBezTo>
                    <a:pt x="21600" y="19649"/>
                    <a:pt x="21558" y="20324"/>
                    <a:pt x="21484" y="20822"/>
                  </a:cubicBezTo>
                  <a:cubicBezTo>
                    <a:pt x="21409" y="21320"/>
                    <a:pt x="21308" y="21600"/>
                    <a:pt x="21203" y="21600"/>
                  </a:cubicBezTo>
                  <a:lnTo>
                    <a:pt x="397" y="21600"/>
                  </a:lnTo>
                  <a:cubicBezTo>
                    <a:pt x="292" y="21600"/>
                    <a:pt x="191" y="21320"/>
                    <a:pt x="116" y="20822"/>
                  </a:cubicBezTo>
                  <a:cubicBezTo>
                    <a:pt x="42" y="20324"/>
                    <a:pt x="0" y="19649"/>
                    <a:pt x="0" y="18944"/>
                  </a:cubicBezTo>
                  <a:lnTo>
                    <a:pt x="0" y="2656"/>
                  </a:lnTo>
                  <a:cubicBezTo>
                    <a:pt x="0" y="1951"/>
                    <a:pt x="42" y="1276"/>
                    <a:pt x="116" y="778"/>
                  </a:cubicBezTo>
                  <a:cubicBezTo>
                    <a:pt x="191" y="280"/>
                    <a:pt x="292" y="0"/>
                    <a:pt x="397" y="0"/>
                  </a:cubicBezTo>
                  <a:close/>
                </a:path>
              </a:pathLst>
            </a:custGeom>
            <a:solidFill>
              <a:srgbClr val="45D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TextBox 4"/>
            <p:cNvSpPr txBox="1"/>
            <p:nvPr/>
          </p:nvSpPr>
          <p:spPr>
            <a:xfrm rot="16200000">
              <a:off x="-2514417" y="2563456"/>
              <a:ext cx="5657132" cy="53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500"/>
                </a:lnSpc>
                <a:defRPr b="1" sz="2500">
                  <a:latin typeface="Open Sans 1 Bold"/>
                  <a:ea typeface="Open Sans 1 Bold"/>
                  <a:cs typeface="Open Sans 1 Bold"/>
                  <a:sym typeface="Open Sans 1 Bold"/>
                </a:defRPr>
              </a:lvl1pPr>
            </a:lstStyle>
            <a:p>
              <a:pPr/>
              <a:r>
                <a:t>3. Fonctionnement</a:t>
              </a:r>
            </a:p>
          </p:txBody>
        </p:sp>
      </p:grpSp>
      <p:grpSp>
        <p:nvGrpSpPr>
          <p:cNvPr id="257" name="Group 5"/>
          <p:cNvGrpSpPr/>
          <p:nvPr/>
        </p:nvGrpSpPr>
        <p:grpSpPr>
          <a:xfrm>
            <a:off x="294983" y="266816"/>
            <a:ext cx="1467260" cy="1467260"/>
            <a:chOff x="0" y="0"/>
            <a:chExt cx="1467258" cy="1467258"/>
          </a:xfrm>
        </p:grpSpPr>
        <p:sp>
          <p:nvSpPr>
            <p:cNvPr id="254" name="Freeform 7"/>
            <p:cNvSpPr/>
            <p:nvPr/>
          </p:nvSpPr>
          <p:spPr>
            <a:xfrm>
              <a:off x="-1" y="-1"/>
              <a:ext cx="1467260" cy="1467260"/>
            </a:xfrm>
            <a:prstGeom prst="ellipse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Freeform 9"/>
            <p:cNvSpPr/>
            <p:nvPr/>
          </p:nvSpPr>
          <p:spPr>
            <a:xfrm>
              <a:off x="288642" y="45283"/>
              <a:ext cx="889975" cy="10728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10"/>
            <p:cNvSpPr/>
            <p:nvPr/>
          </p:nvSpPr>
          <p:spPr>
            <a:xfrm>
              <a:off x="355980" y="1070420"/>
              <a:ext cx="755299" cy="33421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8" name="Freeform 11"/>
          <p:cNvSpPr/>
          <p:nvPr/>
        </p:nvSpPr>
        <p:spPr>
          <a:xfrm>
            <a:off x="1954158" y="3023612"/>
            <a:ext cx="2970910" cy="2525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9" name="Freeform 13"/>
          <p:cNvSpPr/>
          <p:nvPr/>
        </p:nvSpPr>
        <p:spPr>
          <a:xfrm>
            <a:off x="2290845" y="3905972"/>
            <a:ext cx="2297536" cy="1328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2" name="Group 15"/>
          <p:cNvGrpSpPr/>
          <p:nvPr/>
        </p:nvGrpSpPr>
        <p:grpSpPr>
          <a:xfrm>
            <a:off x="5532066" y="634036"/>
            <a:ext cx="8420043" cy="1293605"/>
            <a:chOff x="0" y="0"/>
            <a:chExt cx="8420041" cy="1293604"/>
          </a:xfrm>
        </p:grpSpPr>
        <p:sp>
          <p:nvSpPr>
            <p:cNvPr id="260" name="Freeform 17"/>
            <p:cNvSpPr/>
            <p:nvPr/>
          </p:nvSpPr>
          <p:spPr>
            <a:xfrm>
              <a:off x="-1" y="0"/>
              <a:ext cx="8420043" cy="12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" y="0"/>
                  </a:moveTo>
                  <a:lnTo>
                    <a:pt x="21507" y="0"/>
                  </a:lnTo>
                  <a:cubicBezTo>
                    <a:pt x="21558" y="0"/>
                    <a:pt x="21600" y="270"/>
                    <a:pt x="21600" y="604"/>
                  </a:cubicBezTo>
                  <a:lnTo>
                    <a:pt x="21600" y="20996"/>
                  </a:lnTo>
                  <a:cubicBezTo>
                    <a:pt x="21600" y="21156"/>
                    <a:pt x="21590" y="21310"/>
                    <a:pt x="21573" y="21423"/>
                  </a:cubicBezTo>
                  <a:cubicBezTo>
                    <a:pt x="21555" y="21536"/>
                    <a:pt x="21532" y="21600"/>
                    <a:pt x="21507" y="21600"/>
                  </a:cubicBezTo>
                  <a:lnTo>
                    <a:pt x="93" y="21600"/>
                  </a:lnTo>
                  <a:cubicBezTo>
                    <a:pt x="42" y="21600"/>
                    <a:pt x="0" y="21330"/>
                    <a:pt x="0" y="20996"/>
                  </a:cubicBezTo>
                  <a:lnTo>
                    <a:pt x="0" y="604"/>
                  </a:lnTo>
                  <a:cubicBezTo>
                    <a:pt x="0" y="270"/>
                    <a:pt x="42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TextBox 19"/>
            <p:cNvSpPr txBox="1"/>
            <p:nvPr/>
          </p:nvSpPr>
          <p:spPr>
            <a:xfrm>
              <a:off x="311352" y="108656"/>
              <a:ext cx="7797337" cy="1047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Connaît une centaine </a:t>
              </a:r>
            </a:p>
            <a:p>
              <a:pPr algn="ctr">
                <a:lnSpc>
                  <a:spcPts val="4200"/>
                </a:lnSpc>
                <a:defRPr sz="3000">
                  <a:latin typeface="Open Sans 1"/>
                  <a:ea typeface="Open Sans 1"/>
                  <a:cs typeface="Open Sans 1"/>
                  <a:sym typeface="Open Sans 1"/>
                </a:defRPr>
              </a:pPr>
              <a:r>
                <a:t>de logiciels et ressources à présenter</a:t>
              </a:r>
            </a:p>
          </p:txBody>
        </p:sp>
      </p:grpSp>
      <p:sp>
        <p:nvSpPr>
          <p:cNvPr id="263" name="Freeform 21"/>
          <p:cNvSpPr/>
          <p:nvPr/>
        </p:nvSpPr>
        <p:spPr>
          <a:xfrm>
            <a:off x="5532066" y="5351091"/>
            <a:ext cx="8420043" cy="158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3" y="0"/>
                </a:moveTo>
                <a:lnTo>
                  <a:pt x="21507" y="0"/>
                </a:lnTo>
                <a:cubicBezTo>
                  <a:pt x="21558" y="0"/>
                  <a:pt x="21600" y="220"/>
                  <a:pt x="21600" y="492"/>
                </a:cubicBezTo>
                <a:lnTo>
                  <a:pt x="21600" y="21108"/>
                </a:lnTo>
                <a:cubicBezTo>
                  <a:pt x="21600" y="21238"/>
                  <a:pt x="21590" y="21363"/>
                  <a:pt x="21573" y="21456"/>
                </a:cubicBezTo>
                <a:cubicBezTo>
                  <a:pt x="21555" y="21548"/>
                  <a:pt x="21532" y="21600"/>
                  <a:pt x="21507" y="21600"/>
                </a:cubicBezTo>
                <a:lnTo>
                  <a:pt x="93" y="21600"/>
                </a:lnTo>
                <a:cubicBezTo>
                  <a:pt x="42" y="21600"/>
                  <a:pt x="0" y="21380"/>
                  <a:pt x="0" y="21108"/>
                </a:cubicBezTo>
                <a:lnTo>
                  <a:pt x="0" y="492"/>
                </a:lnTo>
                <a:cubicBezTo>
                  <a:pt x="0" y="220"/>
                  <a:pt x="42" y="0"/>
                  <a:pt x="93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00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TextBox 23"/>
          <p:cNvSpPr txBox="1"/>
          <p:nvPr/>
        </p:nvSpPr>
        <p:spPr>
          <a:xfrm>
            <a:off x="5670103" y="5472176"/>
            <a:ext cx="8103046" cy="104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Peut être un relai auprès de la communauté : repérage des bugs, tests, besoins repérés    </a:t>
            </a:r>
          </a:p>
        </p:txBody>
      </p:sp>
      <p:sp>
        <p:nvSpPr>
          <p:cNvPr id="265" name="Freeform 24"/>
          <p:cNvSpPr/>
          <p:nvPr/>
        </p:nvSpPr>
        <p:spPr>
          <a:xfrm>
            <a:off x="11546548" y="6627286"/>
            <a:ext cx="685801" cy="685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Freeform 25"/>
          <p:cNvSpPr/>
          <p:nvPr/>
        </p:nvSpPr>
        <p:spPr>
          <a:xfrm>
            <a:off x="12744450" y="6632171"/>
            <a:ext cx="685800" cy="6809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Freeform 26"/>
          <p:cNvSpPr/>
          <p:nvPr/>
        </p:nvSpPr>
        <p:spPr>
          <a:xfrm>
            <a:off x="13087350" y="2039693"/>
            <a:ext cx="685800" cy="685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Freeform 27"/>
          <p:cNvSpPr/>
          <p:nvPr/>
        </p:nvSpPr>
        <p:spPr>
          <a:xfrm>
            <a:off x="2290845" y="4446839"/>
            <a:ext cx="859899" cy="66427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TextBox 28"/>
          <p:cNvSpPr txBox="1"/>
          <p:nvPr/>
        </p:nvSpPr>
        <p:spPr>
          <a:xfrm>
            <a:off x="2448920" y="3874213"/>
            <a:ext cx="1981384" cy="38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200"/>
              </a:lnSpc>
              <a:defRPr b="1" sz="2200">
                <a:latin typeface="Open Sans 1 Bold"/>
                <a:ea typeface="Open Sans 1 Bold"/>
                <a:cs typeface="Open Sans 1 Bold"/>
                <a:sym typeface="Open Sans 1 Bold"/>
              </a:defRPr>
            </a:lvl1pPr>
          </a:lstStyle>
          <a:p>
            <a:pPr/>
            <a:r>
              <a:t>ERUN</a:t>
            </a:r>
          </a:p>
        </p:txBody>
      </p:sp>
      <p:sp>
        <p:nvSpPr>
          <p:cNvPr id="270" name="TextBox 29"/>
          <p:cNvSpPr txBox="1"/>
          <p:nvPr/>
        </p:nvSpPr>
        <p:spPr>
          <a:xfrm>
            <a:off x="3069244" y="4423828"/>
            <a:ext cx="1619798" cy="672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19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Forme et conseille</a:t>
            </a:r>
          </a:p>
        </p:txBody>
      </p:sp>
      <p:sp>
        <p:nvSpPr>
          <p:cNvPr id="271" name="TextBox 30"/>
          <p:cNvSpPr txBox="1"/>
          <p:nvPr/>
        </p:nvSpPr>
        <p:spPr>
          <a:xfrm>
            <a:off x="7613218" y="2966462"/>
            <a:ext cx="977306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libres</a:t>
            </a:r>
          </a:p>
        </p:txBody>
      </p:sp>
      <p:sp>
        <p:nvSpPr>
          <p:cNvPr id="272" name="TextBox 31"/>
          <p:cNvSpPr txBox="1"/>
          <p:nvPr/>
        </p:nvSpPr>
        <p:spPr>
          <a:xfrm>
            <a:off x="5992624" y="2509279"/>
            <a:ext cx="1357148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gratuits</a:t>
            </a:r>
          </a:p>
        </p:txBody>
      </p:sp>
      <p:sp>
        <p:nvSpPr>
          <p:cNvPr id="273" name="TextBox 32"/>
          <p:cNvSpPr txBox="1"/>
          <p:nvPr/>
        </p:nvSpPr>
        <p:spPr>
          <a:xfrm>
            <a:off x="9526964" y="2782643"/>
            <a:ext cx="4425147" cy="104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hébergés sur une </a:t>
            </a:r>
          </a:p>
          <a:p>
            <a: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pPr>
            <a:r>
              <a:t>instance institutionnelle</a:t>
            </a:r>
          </a:p>
        </p:txBody>
      </p:sp>
      <p:sp>
        <p:nvSpPr>
          <p:cNvPr id="274" name="TextBox 33"/>
          <p:cNvSpPr txBox="1"/>
          <p:nvPr/>
        </p:nvSpPr>
        <p:spPr>
          <a:xfrm>
            <a:off x="6787733" y="4061821"/>
            <a:ext cx="3011042" cy="51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200"/>
              </a:lnSpc>
              <a:defRPr sz="3000">
                <a:latin typeface="Open Sans 1"/>
                <a:ea typeface="Open Sans 1"/>
                <a:cs typeface="Open Sans 1"/>
                <a:sym typeface="Open Sans 1"/>
              </a:defRPr>
            </a:lvl1pPr>
          </a:lstStyle>
          <a:p>
            <a:pPr/>
            <a:r>
              <a:t>Multi-plateformes</a:t>
            </a:r>
          </a:p>
        </p:txBody>
      </p:sp>
      <p:sp>
        <p:nvSpPr>
          <p:cNvPr id="275" name="AutoShape 34"/>
          <p:cNvSpPr/>
          <p:nvPr/>
        </p:nvSpPr>
        <p:spPr>
          <a:xfrm flipV="1">
            <a:off x="6671197" y="1927640"/>
            <a:ext cx="3070893" cy="63879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AutoShape 35"/>
          <p:cNvSpPr/>
          <p:nvPr/>
        </p:nvSpPr>
        <p:spPr>
          <a:xfrm flipV="1">
            <a:off x="8336997" y="1927641"/>
            <a:ext cx="1405091" cy="1095974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AutoShape 36"/>
          <p:cNvSpPr/>
          <p:nvPr/>
        </p:nvSpPr>
        <p:spPr>
          <a:xfrm flipV="1">
            <a:off x="8897175" y="1927640"/>
            <a:ext cx="844913" cy="2191333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AutoShape 37"/>
          <p:cNvSpPr/>
          <p:nvPr/>
        </p:nvSpPr>
        <p:spPr>
          <a:xfrm flipH="1" flipV="1">
            <a:off x="9742088" y="1927641"/>
            <a:ext cx="1997449" cy="91215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